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9"/>
  </p:notesMasterIdLst>
  <p:handoutMasterIdLst>
    <p:handoutMasterId r:id="rId20"/>
  </p:handoutMasterIdLst>
  <p:sldIdLst>
    <p:sldId id="445" r:id="rId5"/>
    <p:sldId id="446" r:id="rId6"/>
    <p:sldId id="447" r:id="rId7"/>
    <p:sldId id="448" r:id="rId8"/>
    <p:sldId id="449" r:id="rId9"/>
    <p:sldId id="468" r:id="rId10"/>
    <p:sldId id="461" r:id="rId11"/>
    <p:sldId id="462" r:id="rId12"/>
    <p:sldId id="458" r:id="rId13"/>
    <p:sldId id="454" r:id="rId14"/>
    <p:sldId id="451" r:id="rId15"/>
    <p:sldId id="456" r:id="rId16"/>
    <p:sldId id="455" r:id="rId17"/>
    <p:sldId id="46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68"/>
            <p14:sldId id="461"/>
            <p14:sldId id="462"/>
            <p14:sldId id="458"/>
            <p14:sldId id="454"/>
            <p14:sldId id="451"/>
            <p14:sldId id="456"/>
            <p14:sldId id="455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4" autoAdjust="0"/>
    <p:restoredTop sz="95889" autoAdjust="0"/>
  </p:normalViewPr>
  <p:slideViewPr>
    <p:cSldViewPr snapToGrid="0" showGuides="1">
      <p:cViewPr varScale="1">
        <p:scale>
          <a:sx n="52" d="100"/>
          <a:sy n="52" d="100"/>
        </p:scale>
        <p:origin x="1004" y="44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SA3#110Adhoc-e,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3gpp.org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9Bis-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SA3#110Adhoc-e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Meeting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719" y="1862695"/>
            <a:ext cx="5124938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, 2&amp; 3(related to Rel-18 SI).</a:t>
            </a:r>
          </a:p>
          <a:p>
            <a:r>
              <a:rPr lang="en-US" dirty="0"/>
              <a:t>Selected Rel-18 Study items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5357657" y="1710373"/>
            <a:ext cx="6739608" cy="435133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-LSs pertaining to Rel-18 content features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-Selected Rel-18 SIDs and WIDs (as listed above) to make progress and complete according to Rel-18 work plan.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- On newly approved WIDs (</a:t>
            </a:r>
            <a:r>
              <a:rPr lang="en-US" dirty="0" err="1"/>
              <a:t>i.e</a:t>
            </a:r>
            <a:r>
              <a:rPr lang="en-US" dirty="0"/>
              <a:t> 4.15 to 4.28) only skeleton contributions mainly from rapporteurs are expected, so that content addition can begin SA3#111 onwards.</a:t>
            </a:r>
          </a:p>
          <a:p>
            <a:pPr marL="457200" lvl="1" indent="0">
              <a:buNone/>
            </a:pPr>
            <a:r>
              <a:rPr lang="en-US" dirty="0"/>
              <a:t>- Other SA3 specific topics, normative work etc are excluded.</a:t>
            </a:r>
          </a:p>
          <a:p>
            <a:pPr marL="457200" lvl="1" indent="0">
              <a:buNone/>
            </a:pP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Week - Deadlines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4DD8BF-0BED-4583-A1F3-803B1AC4F8FC}"/>
              </a:ext>
            </a:extLst>
          </p:cNvPr>
          <p:cNvSpPr txBox="1"/>
          <p:nvPr/>
        </p:nvSpPr>
        <p:spPr>
          <a:xfrm>
            <a:off x="10787447" y="2369920"/>
            <a:ext cx="141166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</a:t>
            </a:r>
            <a:r>
              <a:rPr lang="en-US" sz="1200" dirty="0"/>
              <a:t>Start of meeting corresponding to 9am CET.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CFDC105-1627-4694-8DA3-BB76B72F65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3241574"/>
              </p:ext>
            </p:extLst>
          </p:nvPr>
        </p:nvGraphicFramePr>
        <p:xfrm>
          <a:off x="368642" y="1690688"/>
          <a:ext cx="10208742" cy="4717451"/>
        </p:xfrm>
        <a:graphic>
          <a:graphicData uri="http://schemas.openxmlformats.org/drawingml/2006/table">
            <a:tbl>
              <a:tblPr firstRow="1" bandRow="1"/>
              <a:tblGrid>
                <a:gridCol w="1701457">
                  <a:extLst>
                    <a:ext uri="{9D8B030D-6E8A-4147-A177-3AD203B41FA5}">
                      <a16:colId xmlns:a16="http://schemas.microsoft.com/office/drawing/2014/main" val="3970132993"/>
                    </a:ext>
                  </a:extLst>
                </a:gridCol>
                <a:gridCol w="1701457">
                  <a:extLst>
                    <a:ext uri="{9D8B030D-6E8A-4147-A177-3AD203B41FA5}">
                      <a16:colId xmlns:a16="http://schemas.microsoft.com/office/drawing/2014/main" val="550094589"/>
                    </a:ext>
                  </a:extLst>
                </a:gridCol>
                <a:gridCol w="1544027">
                  <a:extLst>
                    <a:ext uri="{9D8B030D-6E8A-4147-A177-3AD203B41FA5}">
                      <a16:colId xmlns:a16="http://schemas.microsoft.com/office/drawing/2014/main" val="3351036761"/>
                    </a:ext>
                  </a:extLst>
                </a:gridCol>
                <a:gridCol w="1858887">
                  <a:extLst>
                    <a:ext uri="{9D8B030D-6E8A-4147-A177-3AD203B41FA5}">
                      <a16:colId xmlns:a16="http://schemas.microsoft.com/office/drawing/2014/main" val="720295075"/>
                    </a:ext>
                  </a:extLst>
                </a:gridCol>
                <a:gridCol w="1701457">
                  <a:extLst>
                    <a:ext uri="{9D8B030D-6E8A-4147-A177-3AD203B41FA5}">
                      <a16:colId xmlns:a16="http://schemas.microsoft.com/office/drawing/2014/main" val="3089905840"/>
                    </a:ext>
                  </a:extLst>
                </a:gridCol>
                <a:gridCol w="1701457">
                  <a:extLst>
                    <a:ext uri="{9D8B030D-6E8A-4147-A177-3AD203B41FA5}">
                      <a16:colId xmlns:a16="http://schemas.microsoft.com/office/drawing/2014/main" val="2649077203"/>
                    </a:ext>
                  </a:extLst>
                </a:gridCol>
              </a:tblGrid>
              <a:tr h="538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Time (UTC)\Day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/>
                        <a:t>Monday </a:t>
                      </a:r>
                    </a:p>
                    <a:p>
                      <a:pPr algn="ctr"/>
                      <a:r>
                        <a:rPr lang="en-US" sz="1400" b="1" i="1" dirty="0"/>
                        <a:t>17</a:t>
                      </a:r>
                      <a:r>
                        <a:rPr lang="en-US" sz="1400" b="1" i="1" baseline="30000" dirty="0"/>
                        <a:t>th</a:t>
                      </a:r>
                      <a:r>
                        <a:rPr lang="en-US" sz="1400" b="1" i="1" dirty="0"/>
                        <a:t> April 2023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/>
                        <a:t>Tuesday </a:t>
                      </a:r>
                    </a:p>
                    <a:p>
                      <a:pPr algn="ctr"/>
                      <a:r>
                        <a:rPr lang="en-US" sz="1400" b="1" i="1" baseline="0" dirty="0"/>
                        <a:t>18</a:t>
                      </a:r>
                      <a:r>
                        <a:rPr lang="en-US" sz="1400" b="1" i="1" baseline="30000" dirty="0"/>
                        <a:t>th</a:t>
                      </a:r>
                      <a:r>
                        <a:rPr lang="en-US" sz="1400" b="1" i="1" dirty="0"/>
                        <a:t> April 2023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/>
                        <a:t>Wednesday</a:t>
                      </a:r>
                    </a:p>
                    <a:p>
                      <a:pPr algn="ctr"/>
                      <a:r>
                        <a:rPr lang="en-US" sz="1400" b="1" i="1" baseline="0" dirty="0"/>
                        <a:t>19</a:t>
                      </a:r>
                      <a:r>
                        <a:rPr lang="en-US" sz="1400" b="1" i="1" baseline="30000" dirty="0"/>
                        <a:t>th </a:t>
                      </a:r>
                      <a:r>
                        <a:rPr lang="en-US" sz="1400" b="1" i="1" dirty="0"/>
                        <a:t> April 2023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/>
                        <a:t>Thursday</a:t>
                      </a:r>
                    </a:p>
                    <a:p>
                      <a:pPr algn="ctr"/>
                      <a:r>
                        <a:rPr lang="en-US" sz="1400" b="1" i="1" baseline="0" dirty="0"/>
                        <a:t>20t</a:t>
                      </a:r>
                      <a:r>
                        <a:rPr lang="en-US" sz="1400" b="1" i="1" baseline="30000" dirty="0"/>
                        <a:t>h</a:t>
                      </a:r>
                      <a:r>
                        <a:rPr lang="en-US" sz="1400" b="1" i="1" dirty="0"/>
                        <a:t> April 2023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/>
                        <a:t>Friday</a:t>
                      </a:r>
                    </a:p>
                    <a:p>
                      <a:pPr algn="ctr"/>
                      <a:r>
                        <a:rPr lang="en-US" sz="1400" b="1" i="1" dirty="0"/>
                        <a:t>21</a:t>
                      </a:r>
                      <a:r>
                        <a:rPr lang="en-US" sz="1400" b="1" i="1" baseline="30000" dirty="0"/>
                        <a:t>st</a:t>
                      </a:r>
                      <a:r>
                        <a:rPr lang="en-US" sz="1400" b="1" i="1" dirty="0"/>
                        <a:t>  April 2023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995882"/>
                  </a:ext>
                </a:extLst>
              </a:tr>
              <a:tr h="3986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7:00-8:00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Start of e-meeting at 7:00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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972843"/>
                  </a:ext>
                </a:extLst>
              </a:tr>
              <a:tr h="260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8:00-9:00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5555637"/>
                  </a:ext>
                </a:extLst>
              </a:tr>
              <a:tr h="311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9:00-10:00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408187"/>
                  </a:ext>
                </a:extLst>
              </a:tr>
              <a:tr h="260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10:00-11:00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1400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challenge deadline at 11:00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1400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nd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challenge deadline at 11:00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sz="1400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rd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challenge deadline at 11:00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Last challenge deadline at 11:00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607599"/>
                  </a:ext>
                </a:extLst>
              </a:tr>
              <a:tr h="3996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11:00-12:00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Rapporteurs to announce final status at 12:00</a:t>
                      </a: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964313"/>
                  </a:ext>
                </a:extLst>
              </a:tr>
              <a:tr h="308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12:00-13:00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8606"/>
                  </a:ext>
                </a:extLst>
              </a:tr>
              <a:tr h="390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13:00-14:00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1/D1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2/D2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3/D3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4/D4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Closes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Wrap up session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227431"/>
                  </a:ext>
                </a:extLst>
              </a:tr>
              <a:tr h="4018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14:00-15:00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345960"/>
                  </a:ext>
                </a:extLst>
              </a:tr>
              <a:tr h="4490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15:00-1600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Objections latest at 16:00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66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opens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Last revision at 16:00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re-Opens. End of e-meeting at 15:00 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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29493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Conference call agenda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1653863926"/>
              </p:ext>
            </p:extLst>
          </p:nvPr>
        </p:nvGraphicFramePr>
        <p:xfrm>
          <a:off x="1727900" y="1825625"/>
          <a:ext cx="9625898" cy="4193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 </a:t>
                      </a:r>
                    </a:p>
                    <a:p>
                      <a:pPr algn="ctr"/>
                      <a:r>
                        <a:rPr lang="en-US" sz="1400" i="1" dirty="0"/>
                        <a:t>17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April 2023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 </a:t>
                      </a:r>
                    </a:p>
                    <a:p>
                      <a:pPr algn="ctr"/>
                      <a:r>
                        <a:rPr lang="en-US" sz="1400" i="1" baseline="0" dirty="0"/>
                        <a:t>18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April 2023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baseline="0" dirty="0"/>
                        <a:t>19</a:t>
                      </a:r>
                      <a:r>
                        <a:rPr lang="en-US" sz="1400" i="1" baseline="30000" dirty="0"/>
                        <a:t>th </a:t>
                      </a:r>
                      <a:r>
                        <a:rPr lang="en-US" sz="1400" i="1" dirty="0"/>
                        <a:t> April 2023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baseline="0" dirty="0"/>
                        <a:t>20t</a:t>
                      </a:r>
                      <a:r>
                        <a:rPr lang="en-US" sz="1400" i="1" baseline="30000" dirty="0"/>
                        <a:t>h</a:t>
                      </a:r>
                      <a:r>
                        <a:rPr lang="en-US" sz="1400" i="1" dirty="0"/>
                        <a:t> April 2023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21</a:t>
                      </a:r>
                      <a:r>
                        <a:rPr lang="en-US" sz="1400" i="1" baseline="30000" dirty="0"/>
                        <a:t>st</a:t>
                      </a:r>
                      <a:r>
                        <a:rPr lang="en-US" sz="1400" i="1" dirty="0"/>
                        <a:t>  April 2023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, 3 incoming LSs related studies 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 1,2, 3 LS incoming LSs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Normative WIDs 4.10 – 4.28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Normative WIDs 4.10 – 4.28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approval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516284" y="1825625"/>
            <a:ext cx="9837516" cy="4351338"/>
          </a:xfrm>
        </p:spPr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the meeting week output will take place after the meeting. </a:t>
            </a:r>
          </a:p>
          <a:p>
            <a:pPr lvl="1"/>
            <a:r>
              <a:rPr lang="en-US" dirty="0"/>
              <a:t>Email approval dates</a:t>
            </a:r>
            <a:endParaRPr lang="en-US" sz="2000" dirty="0">
              <a:solidFill>
                <a:srgbClr val="0070C0"/>
              </a:solidFill>
            </a:endParaRP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Document available:		24 April 2023 	14:00 UTC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comments: 			25 April 2023	14:00 UTC 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revision &amp; document approval:	26 April 2023	14:00 UTC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05" y="1817079"/>
            <a:ext cx="11036895" cy="4423084"/>
          </a:xfrm>
        </p:spPr>
        <p:txBody>
          <a:bodyPr/>
          <a:lstStyle/>
          <a:p>
            <a:r>
              <a:rPr lang="en-IN" sz="2400" dirty="0"/>
              <a:t>Call is to discuss</a:t>
            </a:r>
            <a:r>
              <a:rPr lang="en-IN" sz="2400" dirty="0">
                <a:solidFill>
                  <a:srgbClr val="0000FF"/>
                </a:solidFill>
              </a:rPr>
              <a:t>*</a:t>
            </a:r>
            <a:r>
              <a:rPr lang="en-IN" sz="2400" dirty="0"/>
              <a:t> and declare,</a:t>
            </a:r>
          </a:p>
          <a:p>
            <a:pPr lvl="1"/>
            <a:r>
              <a:rPr lang="en-IN" sz="2000" dirty="0"/>
              <a:t>final status of the contribution, if it is open or if there is any discrepancy in the Rapporteur’s final status report</a:t>
            </a:r>
          </a:p>
          <a:p>
            <a:pPr lvl="1"/>
            <a:r>
              <a:rPr lang="en-IN" sz="2000" dirty="0"/>
              <a:t>list of documents for e-mail discussion</a:t>
            </a:r>
          </a:p>
          <a:p>
            <a:pPr lvl="1"/>
            <a:r>
              <a:rPr lang="en-IN" sz="2000" dirty="0" err="1"/>
              <a:t>TDocs</a:t>
            </a:r>
            <a:r>
              <a:rPr lang="en-IN" sz="2000" dirty="0"/>
              <a:t> of the updated Living documents/draft </a:t>
            </a:r>
            <a:r>
              <a:rPr lang="en-IN" sz="2000" dirty="0" err="1"/>
              <a:t>TRs</a:t>
            </a:r>
            <a:r>
              <a:rPr lang="en-IN" sz="2000" dirty="0"/>
              <a:t>/draft </a:t>
            </a:r>
            <a:r>
              <a:rPr lang="en-IN" sz="2000" dirty="0" err="1"/>
              <a:t>TSs</a:t>
            </a:r>
            <a:endParaRPr lang="en-IN" sz="2000" dirty="0"/>
          </a:p>
          <a:p>
            <a:pPr lvl="1"/>
            <a:r>
              <a:rPr lang="en-IN" sz="2000" dirty="0"/>
              <a:t>final status of incoming </a:t>
            </a:r>
            <a:r>
              <a:rPr lang="en-IN" sz="2000" dirty="0" err="1"/>
              <a:t>LSs</a:t>
            </a:r>
            <a:r>
              <a:rPr lang="en-IN" sz="2000" dirty="0"/>
              <a:t> &amp; list of approved outgoing </a:t>
            </a:r>
            <a:r>
              <a:rPr lang="en-IN" sz="2000" dirty="0" err="1"/>
              <a:t>LSs</a:t>
            </a:r>
            <a:r>
              <a:rPr lang="en-IN" sz="2000" dirty="0"/>
              <a:t> </a:t>
            </a:r>
          </a:p>
          <a:p>
            <a:r>
              <a:rPr lang="en-IN" sz="2400" dirty="0"/>
              <a:t>Portal will be closed 10mins before the call</a:t>
            </a:r>
            <a:r>
              <a:rPr lang="en-IN" sz="2400" dirty="0">
                <a:solidFill>
                  <a:srgbClr val="0000FF"/>
                </a:solidFill>
              </a:rPr>
              <a:t>**</a:t>
            </a:r>
            <a:r>
              <a:rPr lang="en-IN" sz="2400" dirty="0"/>
              <a:t> and opens again after the call.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r>
              <a:rPr lang="en-IN" sz="1800" i="1" dirty="0">
                <a:solidFill>
                  <a:srgbClr val="0000FF"/>
                </a:solidFill>
              </a:rPr>
              <a:t>*discussion not on technical aspects of the contribution &amp; also no new comments on the contribution are considered</a:t>
            </a:r>
          </a:p>
          <a:p>
            <a:pPr marL="457200" lvl="1" indent="-371475">
              <a:buNone/>
            </a:pPr>
            <a:r>
              <a:rPr lang="en-IN" sz="1800" dirty="0">
                <a:solidFill>
                  <a:srgbClr val="0000FF"/>
                </a:solidFill>
              </a:rPr>
              <a:t>**to allow allocation of </a:t>
            </a:r>
            <a:r>
              <a:rPr lang="en-IN" sz="1800" dirty="0" err="1">
                <a:solidFill>
                  <a:srgbClr val="0000FF"/>
                </a:solidFill>
              </a:rPr>
              <a:t>TDoc</a:t>
            </a:r>
            <a:r>
              <a:rPr lang="en-IN" sz="1800" dirty="0">
                <a:solidFill>
                  <a:srgbClr val="0000FF"/>
                </a:solidFill>
              </a:rPr>
              <a:t> numbers during the wrap-up session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6244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Meeting Week 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sv-SE" dirty="0"/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24" y="1779326"/>
            <a:ext cx="11748304" cy="4351338"/>
          </a:xfrm>
        </p:spPr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/>
              <a:t>https://www.3gpp.org/ftp/TSG_SA/WG3_Security/TSGS3_110Adhoce/Docs/</a:t>
            </a:r>
            <a:r>
              <a:rPr lang="en-US" dirty="0">
                <a:highlight>
                  <a:srgbClr val="FFFF00"/>
                </a:highlight>
              </a:rPr>
              <a:t>S3-xxxxx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/>
              <a:t>https://www.3gpp.org/ftp/TSG_SA/WG3_Security/TSGS3_110Adhoce/Docs/S3-xxxxxx 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13:00 -15:00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2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3GPP-SA3#110Adhoce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[SA3#110Adhoc-e][AI#]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[SA3#110Adhoc-e][AI#&lt;,group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[SA3#110Adhoc-e][AI#]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"[SA3#110Adhoc-e][admin]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https://www.3gpp.org/ftp/tsg_sa/WG3_Security/TSGS3_110Adhoc-e/Inbox/Drafts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1800" b="1" dirty="0"/>
              <a:t> We will continue  with email tool to capture comments, Email body need to follow a particular format</a:t>
            </a:r>
          </a:p>
          <a:p>
            <a:pPr marL="271463" lvl="1" indent="-180975"/>
            <a:r>
              <a:rPr lang="en-IN" sz="1600" dirty="0"/>
              <a:t>Body on an e-mail should be in accordance with the following template, if the commenting company likes to minute the comment in the Chair’s Notes:</a:t>
            </a:r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marL="457200" lvl="1" indent="0">
              <a:buNone/>
            </a:pPr>
            <a:endParaRPr lang="en-IN" sz="1600" dirty="0"/>
          </a:p>
          <a:p>
            <a:pPr lvl="1"/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srgbClr val="FF0000"/>
                </a:solidFill>
              </a:rPr>
              <a:t>These  &lt;Minutes&gt;  &amp; &lt;/Minutes&gt; are start and end tags. Please note "&lt;" and "&gt;" are part of tags. Macro searches for these tags as it is. Please DO NOT change anything related to tags. Please ensure that tags are formatted correctly.</a:t>
            </a:r>
          </a:p>
          <a:p>
            <a:pPr lvl="1"/>
            <a:endParaRPr lang="en-IN" sz="1600" dirty="0">
              <a:solidFill>
                <a:srgbClr val="7030A0"/>
              </a:solidFill>
            </a:endParaRPr>
          </a:p>
          <a:p>
            <a:pPr lvl="1"/>
            <a:r>
              <a:rPr lang="en-IN" sz="1600" dirty="0">
                <a:solidFill>
                  <a:srgbClr val="7030A0"/>
                </a:solidFill>
              </a:rPr>
              <a:t>Text between the tags will be automatically captured in the Chair's Notes by the Macro. This text should be very brief i.e. limited to 1 or 2 small sentences and SHALL include commenting company’s name. For the same email thread, exactly the same “comments for notes” are not added in the Chair’s Notes again. To avoid such a case, please modify your comments slightly for the same email thread, if you reiterate your company’s position. Only text is allowed between the tags , no hyperlink, tables, figures etc.</a:t>
            </a:r>
            <a:r>
              <a:rPr lang="en-IN" sz="1600" dirty="0"/>
              <a:t> </a:t>
            </a:r>
          </a:p>
          <a:p>
            <a:pPr lvl="1"/>
            <a:endParaRPr lang="en-IN" sz="1600" dirty="0">
              <a:solidFill>
                <a:srgbClr val="0070C0"/>
              </a:solidFill>
            </a:endParaRPr>
          </a:p>
          <a:p>
            <a:pPr lvl="1"/>
            <a:r>
              <a:rPr lang="en-IN" sz="1600" dirty="0">
                <a:solidFill>
                  <a:srgbClr val="0070C0"/>
                </a:solidFill>
              </a:rPr>
              <a:t>This text will NOT be captured in the Chair's Notes. This text should contain normal comments/question/clarification to document.</a:t>
            </a:r>
            <a:r>
              <a:rPr lang="en-IN" sz="1600" dirty="0"/>
              <a:t> 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412340" y="2380000"/>
            <a:ext cx="7386117" cy="1086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b="1" dirty="0">
                <a:solidFill>
                  <a:srgbClr val="FF0000"/>
                </a:solidFill>
              </a:rPr>
              <a:t>&lt;Minutes&gt;</a:t>
            </a:r>
          </a:p>
          <a:p>
            <a:r>
              <a:rPr lang="en-IN" sz="1400" b="1" dirty="0">
                <a:solidFill>
                  <a:srgbClr val="7030A0"/>
                </a:solidFill>
              </a:rPr>
              <a:t>[</a:t>
            </a:r>
            <a:r>
              <a:rPr lang="en-IN" sz="1400" b="1" dirty="0" err="1">
                <a:solidFill>
                  <a:srgbClr val="7030A0"/>
                </a:solidFill>
              </a:rPr>
              <a:t>CompanyName</a:t>
            </a:r>
            <a:r>
              <a:rPr lang="en-IN" sz="1400" b="1" dirty="0">
                <a:solidFill>
                  <a:srgbClr val="7030A0"/>
                </a:solidFill>
              </a:rPr>
              <a:t>] : &lt;Comment for Chair's Notes (Position, very brief text)&gt;</a:t>
            </a:r>
          </a:p>
          <a:p>
            <a:r>
              <a:rPr lang="en-IN" sz="1400" b="1" dirty="0">
                <a:solidFill>
                  <a:srgbClr val="FF0000"/>
                </a:solidFill>
              </a:rPr>
              <a:t>&lt;/Minutes&gt;</a:t>
            </a:r>
          </a:p>
          <a:p>
            <a:endParaRPr lang="en-IN" sz="1400" b="1" dirty="0">
              <a:solidFill>
                <a:schemeClr val="tx1"/>
              </a:solidFill>
            </a:endParaRPr>
          </a:p>
          <a:p>
            <a:r>
              <a:rPr lang="en-IN" sz="1400" b="1" dirty="0">
                <a:solidFill>
                  <a:srgbClr val="0070C0"/>
                </a:solidFill>
              </a:rPr>
              <a:t>&lt;Detailed comments to the contribution&gt;</a:t>
            </a:r>
          </a:p>
        </p:txBody>
      </p:sp>
    </p:spTree>
    <p:extLst>
      <p:ext uri="{BB962C8B-B14F-4D97-AF65-F5344CB8AC3E}">
        <p14:creationId xmlns:p14="http://schemas.microsoft.com/office/powerpoint/2010/main" val="38566282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2000" b="1" dirty="0"/>
              <a:t> Examples</a:t>
            </a:r>
            <a:endParaRPr lang="en-US" sz="2200" dirty="0"/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921" y="1941600"/>
            <a:ext cx="3565771" cy="47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8" y="2023300"/>
            <a:ext cx="4500000" cy="209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66" y="5256775"/>
            <a:ext cx="4896000" cy="1798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851" y="1984438"/>
            <a:ext cx="4320000" cy="341166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390931" y="1806652"/>
            <a:ext cx="0" cy="317275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08161" y="1806652"/>
            <a:ext cx="0" cy="468379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22635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20066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02793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-3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07406" y="5231927"/>
            <a:ext cx="810040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655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197447"/>
              </p:ext>
            </p:extLst>
          </p:nvPr>
        </p:nvGraphicFramePr>
        <p:xfrm>
          <a:off x="1077746" y="4155143"/>
          <a:ext cx="10036503" cy="14730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3, 4.12, 4.15, 4.18, 4.21, 4.24, 4.27, 5.5, 5.9, 5.12, 5.18, 5.21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4.10, 4.13, 4.16, 4.19, 4.22, 4.25, 4.28, 5.6, 5.10, 5.15, 5.19, 5.22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12757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4.11, 4.14, 4.17, 4.20,4.23, 4.26, 5.3, 5.7, 5.11, 5.16, 5.20</a:t>
                      </a:r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, 5.23, 5.25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1452</Words>
  <Application>Microsoft Office PowerPoint</Application>
  <PresentationFormat>Widescreen</PresentationFormat>
  <Paragraphs>191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1_Office Theme</vt:lpstr>
      <vt:lpstr>2_Office Theme</vt:lpstr>
      <vt:lpstr>3_Office Theme</vt:lpstr>
      <vt:lpstr>Process and agenda for SA3#110Adhoc-e</vt:lpstr>
      <vt:lpstr>Outline</vt:lpstr>
      <vt:lpstr>General</vt:lpstr>
      <vt:lpstr>Email rules (1/2)</vt:lpstr>
      <vt:lpstr>Drafting</vt:lpstr>
      <vt:lpstr>Decision making</vt:lpstr>
      <vt:lpstr>Email and message format-1</vt:lpstr>
      <vt:lpstr>Email and message format-2</vt:lpstr>
      <vt:lpstr>Discussion monitoring</vt:lpstr>
      <vt:lpstr>Meeting - Scope</vt:lpstr>
      <vt:lpstr>Meeting Week - Deadlines</vt:lpstr>
      <vt:lpstr>Conference call agenda</vt:lpstr>
      <vt:lpstr>Email approval</vt:lpstr>
      <vt:lpstr>Wrap-up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2023-04-03T13:50:42Z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